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Объем фактических поступлений налоговых и неналоговых </a:t>
            </a:r>
            <a:r>
              <a:rPr lang="ru-RU" dirty="0" smtClean="0"/>
              <a:t>доходов, безвозмездных</a:t>
            </a:r>
            <a:r>
              <a:rPr lang="ru-RU" baseline="0" dirty="0" smtClean="0"/>
              <a:t> поступлений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за 2017 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032973903854943E-2"/>
          <c:y val="0.27772440944881888"/>
          <c:w val="0.94033676443598335"/>
          <c:h val="0.712457431102362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фактических поступлений налоговых и неналоговых доходов за 2017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Налоговые и неналоговые доходы</a:t>
                    </a:r>
                    <a:r>
                      <a:rPr lang="ru-RU"/>
                      <a:t>
</a:t>
                    </a:r>
                    <a:r>
                      <a:rPr lang="ru-RU" smtClean="0"/>
                      <a:t>13758026,23 руб.</a:t>
                    </a:r>
                    <a:r>
                      <a:rPr lang="ru-RU"/>
                      <a:t>
73%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Безвозмездные поступления</a:t>
                    </a:r>
                    <a:r>
                      <a:rPr lang="ru-RU"/>
                      <a:t>
</a:t>
                    </a:r>
                    <a:r>
                      <a:rPr lang="ru-RU" smtClean="0"/>
                      <a:t>5168500,14 руб.</a:t>
                    </a:r>
                    <a:r>
                      <a:rPr lang="ru-RU"/>
                      <a:t>
27%</a:t>
                    </a:r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13758026.23</c:v>
                </c:pt>
                <c:pt idx="1">
                  <c:v>5168500.1399999997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Поступления налоговых и неналоговых доходов  за 2017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налоговых и неналоговых доходов  за 2017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800" dirty="0"/>
                      <a:t>Налог на доходы физических лиц
8926861,82
65%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800" dirty="0"/>
                      <a:t>Акцизы
839158,59
6%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Единый сельхозналог</c:v>
                </c:pt>
                <c:pt idx="3">
                  <c:v>Земельный налог с организаций</c:v>
                </c:pt>
                <c:pt idx="4">
                  <c:v>Доходы, получаемые в виде арендной платы за землю</c:v>
                </c:pt>
                <c:pt idx="5">
                  <c:v>Доходы от перечисления части прибыли муниципальных унитарных предприятий</c:v>
                </c:pt>
                <c:pt idx="6">
                  <c:v>Возмещение коммунальных платежей</c:v>
                </c:pt>
                <c:pt idx="7">
                  <c:v>Прочие поступления от денежных взысканий (штрафов)</c:v>
                </c:pt>
                <c:pt idx="8">
                  <c:v>Доходы от размещения малых архитектурных форм, выносная торговля</c:v>
                </c:pt>
                <c:pt idx="9">
                  <c:v>Невыясненные поступления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8926861.8200000003</c:v>
                </c:pt>
                <c:pt idx="1">
                  <c:v>839158.59</c:v>
                </c:pt>
                <c:pt idx="2">
                  <c:v>137088.76999999999</c:v>
                </c:pt>
                <c:pt idx="3">
                  <c:v>283325.74</c:v>
                </c:pt>
                <c:pt idx="4">
                  <c:v>3049093.92</c:v>
                </c:pt>
                <c:pt idx="5">
                  <c:v>5000</c:v>
                </c:pt>
                <c:pt idx="6">
                  <c:v>159908.46</c:v>
                </c:pt>
                <c:pt idx="7">
                  <c:v>54320.99</c:v>
                </c:pt>
                <c:pt idx="8">
                  <c:v>299215.35999999999</c:v>
                </c:pt>
                <c:pt idx="9">
                  <c:v>4052.58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безвозмездные поступления за 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947506561679794E-3"/>
                  <c:y val="0.13760925196850393"/>
                </c:manualLayout>
              </c:layout>
              <c:tx>
                <c:rich>
                  <a:bodyPr/>
                  <a:lstStyle/>
                  <a:p>
                    <a:pPr>
                      <a:defRPr sz="800"/>
                    </a:pPr>
                    <a:r>
                      <a:rPr lang="ru-RU" sz="800" dirty="0"/>
                      <a:t>Субсидии бюджетам сельских поселений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значения)
2679739,54
51%</a:t>
                    </a:r>
                  </a:p>
                </c:rich>
              </c:tx>
              <c:spPr/>
              <c:showVal val="1"/>
              <c:showCatName val="1"/>
              <c:showPercent val="1"/>
            </c:dLbl>
            <c:dLbl>
              <c:idx val="1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900"/>
                  </a:pPr>
                  <a:endParaRPr lang="ru-RU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</c:dLbl>
            <c:showVal val="1"/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Субсидии бюджетам сельских поселений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значения)</c:v>
                </c:pt>
                <c:pt idx="1">
                  <c:v>Прочии  субсидии бюджетам  сельских  поселений</c:v>
                </c:pt>
                <c:pt idx="2">
                  <c:v>Субсидии бюджетам муниципальных образований на обустройство детских игровых площадок</c:v>
                </c:pt>
                <c:pt idx="3">
                  <c:v>Субвенции бюджетам сельских поселений  на выполнение передаваемых полномочий  субъектов Российской Федерации в рамках непрограммных расходов органов государственной власти Республики Крым (полномочия в сфере административной ответственности)</c:v>
                </c:pt>
                <c:pt idx="4">
                  <c:v>Субвенции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5">
                  <c:v>Возврат прочих остатков субсидий, субвенций и иных межбюджетных трансферотов, имеющих целевое назначение прошлых лет из бюджета сельских поселений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2679739.54</c:v>
                </c:pt>
                <c:pt idx="1">
                  <c:v>1070154.56</c:v>
                </c:pt>
                <c:pt idx="2">
                  <c:v>1328400.04</c:v>
                </c:pt>
                <c:pt idx="3">
                  <c:v>3693</c:v>
                </c:pt>
                <c:pt idx="4">
                  <c:v>147722</c:v>
                </c:pt>
                <c:pt idx="5">
                  <c:v>-61209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неналоговые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10028930.119999999</c:v>
                </c:pt>
                <c:pt idx="1">
                  <c:v>12900103.57</c:v>
                </c:pt>
                <c:pt idx="2" formatCode="0.00">
                  <c:v>13485814.689999999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600" i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32881891.82</c:v>
                </c:pt>
                <c:pt idx="1">
                  <c:v>24156164.27</c:v>
                </c:pt>
                <c:pt idx="2">
                  <c:v>5168500.1399999997</c:v>
                </c:pt>
              </c:numCache>
            </c:numRef>
          </c:val>
        </c:ser>
        <c:shape val="box"/>
        <c:axId val="107979520"/>
        <c:axId val="109083648"/>
        <c:axId val="1983360"/>
      </c:bar3DChart>
      <c:catAx>
        <c:axId val="107979520"/>
        <c:scaling>
          <c:orientation val="minMax"/>
        </c:scaling>
        <c:axPos val="b"/>
        <c:tickLblPos val="nextTo"/>
        <c:crossAx val="109083648"/>
        <c:crosses val="autoZero"/>
        <c:auto val="1"/>
        <c:lblAlgn val="ctr"/>
        <c:lblOffset val="100"/>
      </c:catAx>
      <c:valAx>
        <c:axId val="109083648"/>
        <c:scaling>
          <c:orientation val="minMax"/>
        </c:scaling>
        <c:axPos val="l"/>
        <c:majorGridlines/>
        <c:numFmt formatCode="General" sourceLinked="1"/>
        <c:tickLblPos val="nextTo"/>
        <c:crossAx val="107979520"/>
        <c:crosses val="autoZero"/>
        <c:crossBetween val="between"/>
      </c:valAx>
      <c:serAx>
        <c:axId val="1983360"/>
        <c:scaling>
          <c:orientation val="minMax"/>
        </c:scaling>
        <c:delete val="1"/>
        <c:axPos val="b"/>
        <c:tickLblPos val="nextTo"/>
        <c:crossAx val="10908364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Ведомственная структура расходов за 2017 год</a:t>
            </a:r>
            <a:endParaRPr lang="ru-RU" sz="14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3240595574717469E-2"/>
          <c:y val="0.14004513429543755"/>
          <c:w val="0.84240763552544395"/>
          <c:h val="0.77412032244655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Расходы на обеспечение </a:t>
                    </a:r>
                    <a:r>
                      <a:rPr lang="ru-RU" dirty="0" smtClean="0"/>
                      <a:t>деятельности ОМС, </a:t>
                    </a:r>
                    <a:r>
                      <a:rPr lang="ru-RU" dirty="0"/>
                      <a:t>расходы на обеспечение </a:t>
                    </a:r>
                    <a:r>
                      <a:rPr lang="ru-RU" dirty="0" smtClean="0"/>
                      <a:t>функций  МКУ 5528491,27              28%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Расходы на обеспечение деятельности председателя Раздольненского сельского совета</c:v>
                </c:pt>
                <c:pt idx="1">
                  <c:v>Расходы на обеспечение деятельности Администрации Раздольненского сельского поселения</c:v>
                </c:pt>
                <c:pt idx="2">
                  <c:v>Расходы на обеспечение деятельности органов местного самоуправления, содержание муниципального казенного учреждения</c:v>
                </c:pt>
                <c:pt idx="3">
                  <c:v>Мобилизационная и вневойсковая подготовка</c:v>
                </c:pt>
                <c:pt idx="4">
                  <c:v>Дорожное хозяйство (дорожные фонды)</c:v>
                </c:pt>
                <c:pt idx="5">
                  <c:v>Праздничные мероприятия приуроченные к Дню Победы</c:v>
                </c:pt>
                <c:pt idx="6">
                  <c:v>Жилищное хозяйство</c:v>
                </c:pt>
                <c:pt idx="7">
                  <c:v>Коммунальное хозяйство</c:v>
                </c:pt>
                <c:pt idx="8">
                  <c:v>Благоустройство</c:v>
                </c:pt>
                <c:pt idx="9">
                  <c:v>Профессиональная подготовка, переподготовка и повышение квалификации</c:v>
                </c:pt>
                <c:pt idx="10">
                  <c:v>Массовый спорт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709234.81</c:v>
                </c:pt>
                <c:pt idx="1">
                  <c:v>3606810.17</c:v>
                </c:pt>
                <c:pt idx="2">
                  <c:v>5528491.2699999996</c:v>
                </c:pt>
                <c:pt idx="3">
                  <c:v>147722</c:v>
                </c:pt>
                <c:pt idx="4">
                  <c:v>4896901.67</c:v>
                </c:pt>
                <c:pt idx="5">
                  <c:v>50000</c:v>
                </c:pt>
                <c:pt idx="6">
                  <c:v>1118134.78</c:v>
                </c:pt>
                <c:pt idx="7">
                  <c:v>319400</c:v>
                </c:pt>
                <c:pt idx="8">
                  <c:v>2912564.56</c:v>
                </c:pt>
                <c:pt idx="9">
                  <c:v>28824</c:v>
                </c:pt>
                <c:pt idx="10">
                  <c:v>329666.58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Программные расходы; </a:t>
                    </a:r>
                    <a:r>
                      <a:rPr lang="ru-RU" dirty="0" smtClean="0"/>
                      <a:t>13971536,57 рублей</a:t>
                    </a:r>
                    <a:endParaRPr lang="ru-RU" dirty="0"/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13971536.57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err="1"/>
                      <a:t>Непрограммные</a:t>
                    </a:r>
                    <a:r>
                      <a:rPr lang="ru-RU"/>
                      <a:t> расходы</a:t>
                    </a:r>
                    <a:r>
                      <a:rPr lang="ru-RU"/>
                      <a:t>; </a:t>
                    </a:r>
                    <a:r>
                      <a:rPr lang="ru-RU" smtClean="0"/>
                      <a:t>5676213,27 рублей</a:t>
                    </a:r>
                    <a:endParaRPr lang="ru-RU"/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5676213.2699999996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</c:ser>
        <c:shape val="box"/>
        <c:axId val="109087744"/>
        <c:axId val="111139840"/>
        <c:axId val="107547264"/>
      </c:bar3DChart>
      <c:catAx>
        <c:axId val="109087744"/>
        <c:scaling>
          <c:orientation val="minMax"/>
        </c:scaling>
        <c:delete val="1"/>
        <c:axPos val="b"/>
        <c:tickLblPos val="nextTo"/>
        <c:crossAx val="111139840"/>
        <c:crosses val="autoZero"/>
        <c:auto val="1"/>
        <c:lblAlgn val="ctr"/>
        <c:lblOffset val="100"/>
      </c:catAx>
      <c:valAx>
        <c:axId val="111139840"/>
        <c:scaling>
          <c:orientation val="minMax"/>
        </c:scaling>
        <c:axPos val="l"/>
        <c:majorGridlines/>
        <c:numFmt formatCode="General" sourceLinked="1"/>
        <c:tickLblPos val="nextTo"/>
        <c:crossAx val="109087744"/>
        <c:crosses val="autoZero"/>
        <c:crossBetween val="between"/>
      </c:valAx>
      <c:serAx>
        <c:axId val="107547264"/>
        <c:scaling>
          <c:orientation val="minMax"/>
        </c:scaling>
        <c:delete val="1"/>
        <c:axPos val="b"/>
        <c:tickLblPos val="nextTo"/>
        <c:crossAx val="11113984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0.03306</cdr:x>
      <cdr:y>0.88235</cdr:y>
    </cdr:from>
    <cdr:to>
      <cdr:x>0.79339</cdr:x>
      <cdr:y>0.92352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85752" y="5357850"/>
          <a:ext cx="6572296" cy="24995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0.05042</cdr:x>
      <cdr:y>0.88462</cdr:y>
    </cdr:from>
    <cdr:to>
      <cdr:x>0.63489</cdr:x>
      <cdr:y>0.92947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28628" y="4929222"/>
          <a:ext cx="4968671" cy="24995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55E09-0B11-4739-9A71-C4BB959BDCF9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437D-301F-4DBB-9FFC-03449B6F6A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ПОСТУПЛЕНИЯ ЗА 2017 ГОД – 18926526,37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НАЛОГОВЫЕ И НЕНАЛОГОВЫЕ ПОСТУПЛЕНИЯ ЗА 2017 ГОД - 13758026,23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ДИНАМИКА ПОСТУПЛЕНИЙ НАЛОГОВЫХ И  НЕНАЛОГОВЫ  ДОХОДОВ ЗА ПЕРИОД 2015 -2017  ГОДОВ</a:t>
            </a:r>
          </a:p>
          <a:p>
            <a:r>
              <a:rPr lang="ru-RU" dirty="0" smtClean="0"/>
              <a:t>,,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ИСПОЛНЕНИЕ РАСХОДНОЙ ЧАСТИ БЮДЖЕТА ЗА 2017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altLang="ru-RU" sz="1200" b="1" dirty="0" smtClean="0"/>
              <a:t>Расходы бюджета, формируемые в рамках муниципальных программ и </a:t>
            </a:r>
            <a:r>
              <a:rPr lang="ru-RU" altLang="ru-RU" sz="1200" b="1" dirty="0" err="1" smtClean="0"/>
              <a:t>непрограммные</a:t>
            </a:r>
            <a:r>
              <a:rPr lang="ru-RU" altLang="ru-RU" sz="1200" b="1" dirty="0" smtClean="0"/>
              <a:t> расходы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1408674236_1_4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1285860"/>
            <a:ext cx="764386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600" dirty="0" smtClean="0"/>
              <a:t>БЮДЖЕТ ДЛЯ ГРАЖДАН</a:t>
            </a:r>
          </a:p>
          <a:p>
            <a:pPr algn="ctr"/>
            <a:r>
              <a:rPr lang="ru-RU" sz="3200" dirty="0" smtClean="0"/>
              <a:t>ИСПОЛНЕНИЕ </a:t>
            </a:r>
            <a:r>
              <a:rPr lang="ru-RU" sz="3200" dirty="0" smtClean="0"/>
              <a:t>БЮДЖЕТА МУНИЦИПАЛЬНОГО ОБРАЗОВАНИЯ </a:t>
            </a:r>
            <a:r>
              <a:rPr lang="ru-RU" sz="3200" b="1" dirty="0" smtClean="0"/>
              <a:t>РАЗДОЛЬНЕНСКОЕ СЕЛЬСКОЕ ПОСЕЛЕНИЕ </a:t>
            </a:r>
            <a:r>
              <a:rPr lang="ru-RU" sz="3200" dirty="0" smtClean="0"/>
              <a:t>РАЗДОЛЬНЕНСКОГО РАЙОНА </a:t>
            </a:r>
            <a:endParaRPr lang="ru-RU" sz="3200" dirty="0" smtClean="0"/>
          </a:p>
          <a:p>
            <a:pPr algn="ctr"/>
            <a:r>
              <a:rPr lang="ru-RU" sz="3200" dirty="0" smtClean="0"/>
              <a:t>РЕСПУБЛИКИ </a:t>
            </a:r>
            <a:r>
              <a:rPr lang="ru-RU" sz="3200" dirty="0" smtClean="0"/>
              <a:t>КРЫМ </a:t>
            </a:r>
            <a:endParaRPr lang="ru-RU" sz="3200" dirty="0" smtClean="0"/>
          </a:p>
          <a:p>
            <a:pPr algn="ctr"/>
            <a:r>
              <a:rPr lang="ru-RU" sz="3200" dirty="0" smtClean="0"/>
              <a:t>ЗА  </a:t>
            </a:r>
            <a:r>
              <a:rPr lang="ru-RU" sz="3200" dirty="0" smtClean="0"/>
              <a:t>2017 ГОД</a:t>
            </a:r>
            <a:endParaRPr lang="ru-RU" sz="3200" dirty="0"/>
          </a:p>
        </p:txBody>
      </p:sp>
      <p:pic>
        <p:nvPicPr>
          <p:cNvPr id="1027" name="Picture 3" descr="D:\Мои документы\Emblem_of_Crimea.svg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8694" cy="107157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0"/>
            <a:ext cx="107153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428605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ИСПОЛНЕНИЕ</a:t>
            </a:r>
            <a:r>
              <a:rPr lang="ru-RU" dirty="0" smtClean="0"/>
              <a:t> ДОХОДНОЙ ЧАСТИ БЮДЖЕТА ЗА 2017 ГОД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397000"/>
          <a:ext cx="87868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557214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ПОСТУПЛЕНИЯ ЗА 2017 ГОД – 18926526,37 рублей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285720" y="500042"/>
          <a:ext cx="8643998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28604"/>
            <a:ext cx="4786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Безвозмездные поступления за 2017 год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857232"/>
          <a:ext cx="850112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ДИНАМИКА </a:t>
            </a:r>
            <a:r>
              <a:rPr lang="ru-RU" dirty="0" smtClean="0"/>
              <a:t> ПОСТУПЛЕНИЙ  </a:t>
            </a:r>
            <a:r>
              <a:rPr lang="ru-RU" dirty="0" smtClean="0"/>
              <a:t>НАЛОГОВЫХ И  НЕНАЛОГОВЫ  ДОХОДОВ </a:t>
            </a:r>
            <a:endParaRPr lang="ru-RU" dirty="0" smtClean="0"/>
          </a:p>
          <a:p>
            <a:pPr algn="ctr"/>
            <a:r>
              <a:rPr lang="ru-RU" dirty="0" smtClean="0"/>
              <a:t>ЗА  ПЕРИОД  </a:t>
            </a:r>
            <a:r>
              <a:rPr lang="ru-RU" dirty="0" smtClean="0"/>
              <a:t>2015 -2017  ГОДОВ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1071546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35716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ИСПОЛНЕНИЕ РАСХОДНОЙ ЧАСТИ БЮДЖЕТА ЗА 2017 ГОД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785794"/>
          <a:ext cx="857256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21429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/>
              <a:t>Расходы бюджета, формируемые в рамках муниципальных </a:t>
            </a:r>
            <a:r>
              <a:rPr lang="ru-RU" altLang="ru-RU" b="1" dirty="0" smtClean="0"/>
              <a:t>программ</a:t>
            </a:r>
          </a:p>
          <a:p>
            <a:pPr algn="ctr"/>
            <a:r>
              <a:rPr lang="ru-RU" altLang="ru-RU" b="1" dirty="0" smtClean="0"/>
              <a:t> </a:t>
            </a:r>
            <a:r>
              <a:rPr lang="ru-RU" altLang="ru-RU" b="1" dirty="0" smtClean="0"/>
              <a:t>и </a:t>
            </a:r>
            <a:r>
              <a:rPr lang="ru-RU" altLang="ru-RU" b="1" dirty="0" err="1" smtClean="0"/>
              <a:t>непрограммные</a:t>
            </a:r>
            <a:r>
              <a:rPr lang="ru-RU" altLang="ru-RU" b="1" dirty="0" smtClean="0"/>
              <a:t> </a:t>
            </a:r>
            <a:r>
              <a:rPr lang="ru-RU" altLang="ru-RU" b="1" dirty="0" smtClean="0"/>
              <a:t> расходы  за  2017 год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000108"/>
          <a:ext cx="850112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223</Words>
  <PresentationFormat>Экран 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2018-07-19T07:34:37Z</dcterms:created>
  <dcterms:modified xsi:type="dcterms:W3CDTF">2018-07-19T13:44:28Z</dcterms:modified>
</cp:coreProperties>
</file>